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22"/>
  </p:notesMasterIdLst>
  <p:sldIdLst>
    <p:sldId id="256" r:id="rId2"/>
    <p:sldId id="258" r:id="rId3"/>
    <p:sldId id="259" r:id="rId4"/>
    <p:sldId id="260" r:id="rId5"/>
    <p:sldId id="261" r:id="rId6"/>
    <p:sldId id="262" r:id="rId7"/>
    <p:sldId id="263" r:id="rId8"/>
    <p:sldId id="265" r:id="rId9"/>
    <p:sldId id="266" r:id="rId10"/>
    <p:sldId id="267" r:id="rId11"/>
    <p:sldId id="268" r:id="rId12"/>
    <p:sldId id="269" r:id="rId13"/>
    <p:sldId id="271" r:id="rId14"/>
    <p:sldId id="270" r:id="rId15"/>
    <p:sldId id="272" r:id="rId16"/>
    <p:sldId id="273" r:id="rId17"/>
    <p:sldId id="274"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79"/>
  </p:normalViewPr>
  <p:slideViewPr>
    <p:cSldViewPr snapToGrid="0" snapToObjects="1">
      <p:cViewPr>
        <p:scale>
          <a:sx n="88" d="100"/>
          <a:sy n="88" d="100"/>
        </p:scale>
        <p:origin x="9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8EE95-069A-8445-B2E0-3ECDD2EA8A44}" type="datetimeFigureOut">
              <a:rPr lang="en-US" smtClean="0"/>
              <a:t>9/30/16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4FE674-56C5-144C-9B31-68B8122399F7}" type="slidenum">
              <a:rPr lang="en-US" smtClean="0"/>
              <a:t>‹#›</a:t>
            </a:fld>
            <a:endParaRPr lang="en-US"/>
          </a:p>
        </p:txBody>
      </p:sp>
    </p:spTree>
    <p:extLst>
      <p:ext uri="{BB962C8B-B14F-4D97-AF65-F5344CB8AC3E}">
        <p14:creationId xmlns:p14="http://schemas.microsoft.com/office/powerpoint/2010/main" val="625553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3</a:t>
            </a:fld>
            <a:endParaRPr lang="en-US"/>
          </a:p>
        </p:txBody>
      </p:sp>
    </p:spTree>
    <p:extLst>
      <p:ext uri="{BB962C8B-B14F-4D97-AF65-F5344CB8AC3E}">
        <p14:creationId xmlns:p14="http://schemas.microsoft.com/office/powerpoint/2010/main" val="17513233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12</a:t>
            </a:fld>
            <a:endParaRPr lang="en-US"/>
          </a:p>
        </p:txBody>
      </p:sp>
    </p:spTree>
    <p:extLst>
      <p:ext uri="{BB962C8B-B14F-4D97-AF65-F5344CB8AC3E}">
        <p14:creationId xmlns:p14="http://schemas.microsoft.com/office/powerpoint/2010/main" val="6687413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Within</a:t>
            </a:r>
            <a:r>
              <a:rPr lang="en-US" baseline="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13</a:t>
            </a:fld>
            <a:endParaRPr lang="en-US"/>
          </a:p>
        </p:txBody>
      </p:sp>
    </p:spTree>
    <p:extLst>
      <p:ext uri="{BB962C8B-B14F-4D97-AF65-F5344CB8AC3E}">
        <p14:creationId xmlns:p14="http://schemas.microsoft.com/office/powerpoint/2010/main" val="1200851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given player can fall on the y-axis</a:t>
            </a:r>
            <a:r>
              <a:rPr lang="en-US" baseline="0" dirty="0" smtClean="0"/>
              <a:t> because their EITHER have no giveaways OR they are not making blocks following their giveaways.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14</a:t>
            </a:fld>
            <a:endParaRPr lang="en-US"/>
          </a:p>
        </p:txBody>
      </p:sp>
    </p:spTree>
    <p:extLst>
      <p:ext uri="{BB962C8B-B14F-4D97-AF65-F5344CB8AC3E}">
        <p14:creationId xmlns:p14="http://schemas.microsoft.com/office/powerpoint/2010/main" val="47568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15</a:t>
            </a:fld>
            <a:endParaRPr lang="en-US"/>
          </a:p>
        </p:txBody>
      </p:sp>
    </p:spTree>
    <p:extLst>
      <p:ext uri="{BB962C8B-B14F-4D97-AF65-F5344CB8AC3E}">
        <p14:creationId xmlns:p14="http://schemas.microsoft.com/office/powerpoint/2010/main" val="418298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16</a:t>
            </a:fld>
            <a:endParaRPr lang="en-US"/>
          </a:p>
        </p:txBody>
      </p:sp>
    </p:spTree>
    <p:extLst>
      <p:ext uri="{BB962C8B-B14F-4D97-AF65-F5344CB8AC3E}">
        <p14:creationId xmlns:p14="http://schemas.microsoft.com/office/powerpoint/2010/main" val="556250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17</a:t>
            </a:fld>
            <a:endParaRPr lang="en-US"/>
          </a:p>
        </p:txBody>
      </p:sp>
    </p:spTree>
    <p:extLst>
      <p:ext uri="{BB962C8B-B14F-4D97-AF65-F5344CB8AC3E}">
        <p14:creationId xmlns:p14="http://schemas.microsoft.com/office/powerpoint/2010/main" val="841244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18</a:t>
            </a:fld>
            <a:endParaRPr lang="en-US"/>
          </a:p>
        </p:txBody>
      </p:sp>
    </p:spTree>
    <p:extLst>
      <p:ext uri="{BB962C8B-B14F-4D97-AF65-F5344CB8AC3E}">
        <p14:creationId xmlns:p14="http://schemas.microsoft.com/office/powerpoint/2010/main" val="1565230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19</a:t>
            </a:fld>
            <a:endParaRPr lang="en-US"/>
          </a:p>
        </p:txBody>
      </p:sp>
    </p:spTree>
    <p:extLst>
      <p:ext uri="{BB962C8B-B14F-4D97-AF65-F5344CB8AC3E}">
        <p14:creationId xmlns:p14="http://schemas.microsoft.com/office/powerpoint/2010/main" val="164294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20</a:t>
            </a:fld>
            <a:endParaRPr lang="en-US"/>
          </a:p>
        </p:txBody>
      </p:sp>
    </p:spTree>
    <p:extLst>
      <p:ext uri="{BB962C8B-B14F-4D97-AF65-F5344CB8AC3E}">
        <p14:creationId xmlns:p14="http://schemas.microsoft.com/office/powerpoint/2010/main" val="1233113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4</a:t>
            </a:fld>
            <a:endParaRPr lang="en-US"/>
          </a:p>
        </p:txBody>
      </p:sp>
    </p:spTree>
    <p:extLst>
      <p:ext uri="{BB962C8B-B14F-4D97-AF65-F5344CB8AC3E}">
        <p14:creationId xmlns:p14="http://schemas.microsoft.com/office/powerpoint/2010/main" val="116156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5</a:t>
            </a:fld>
            <a:endParaRPr lang="en-US"/>
          </a:p>
        </p:txBody>
      </p:sp>
    </p:spTree>
    <p:extLst>
      <p:ext uri="{BB962C8B-B14F-4D97-AF65-F5344CB8AC3E}">
        <p14:creationId xmlns:p14="http://schemas.microsoft.com/office/powerpoint/2010/main" val="1038559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6</a:t>
            </a:fld>
            <a:endParaRPr lang="en-US"/>
          </a:p>
        </p:txBody>
      </p:sp>
    </p:spTree>
    <p:extLst>
      <p:ext uri="{BB962C8B-B14F-4D97-AF65-F5344CB8AC3E}">
        <p14:creationId xmlns:p14="http://schemas.microsoft.com/office/powerpoint/2010/main" val="767687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7</a:t>
            </a:fld>
            <a:endParaRPr lang="en-US"/>
          </a:p>
        </p:txBody>
      </p:sp>
    </p:spTree>
    <p:extLst>
      <p:ext uri="{BB962C8B-B14F-4D97-AF65-F5344CB8AC3E}">
        <p14:creationId xmlns:p14="http://schemas.microsoft.com/office/powerpoint/2010/main" val="1181132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8</a:t>
            </a:fld>
            <a:endParaRPr lang="en-US"/>
          </a:p>
        </p:txBody>
      </p:sp>
    </p:spTree>
    <p:extLst>
      <p:ext uri="{BB962C8B-B14F-4D97-AF65-F5344CB8AC3E}">
        <p14:creationId xmlns:p14="http://schemas.microsoft.com/office/powerpoint/2010/main" val="8608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9</a:t>
            </a:fld>
            <a:endParaRPr lang="en-US"/>
          </a:p>
        </p:txBody>
      </p:sp>
    </p:spTree>
    <p:extLst>
      <p:ext uri="{BB962C8B-B14F-4D97-AF65-F5344CB8AC3E}">
        <p14:creationId xmlns:p14="http://schemas.microsoft.com/office/powerpoint/2010/main" val="2139789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10</a:t>
            </a:fld>
            <a:endParaRPr lang="en-US"/>
          </a:p>
        </p:txBody>
      </p:sp>
    </p:spTree>
    <p:extLst>
      <p:ext uri="{BB962C8B-B14F-4D97-AF65-F5344CB8AC3E}">
        <p14:creationId xmlns:p14="http://schemas.microsoft.com/office/powerpoint/2010/main" val="988495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11</a:t>
            </a:fld>
            <a:endParaRPr lang="en-US"/>
          </a:p>
        </p:txBody>
      </p:sp>
    </p:spTree>
    <p:extLst>
      <p:ext uri="{BB962C8B-B14F-4D97-AF65-F5344CB8AC3E}">
        <p14:creationId xmlns:p14="http://schemas.microsoft.com/office/powerpoint/2010/main" val="2126942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0806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795429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84848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8548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1653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359670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C7B197C-DEC9-5845-BAF5-BD42EE8A3C08}" type="datetimeFigureOut">
              <a:rPr lang="en-US" smtClean="0"/>
              <a:t>9/30/16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60211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7B197C-DEC9-5845-BAF5-BD42EE8A3C08}" type="datetimeFigureOut">
              <a:rPr lang="en-US" smtClean="0"/>
              <a:t>9/30/16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85883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7B197C-DEC9-5845-BAF5-BD42EE8A3C08}" type="datetimeFigureOut">
              <a:rPr lang="en-US" smtClean="0"/>
              <a:t>9/30/16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196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340314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9184125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7B197C-DEC9-5845-BAF5-BD42EE8A3C08}" type="datetimeFigureOut">
              <a:rPr lang="en-US" smtClean="0"/>
              <a:t>9/30/16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545EBE-3C68-FE48-AA40-214FBC92B8E6}" type="slidenum">
              <a:rPr lang="en-US" smtClean="0"/>
              <a:t>‹#›</a:t>
            </a:fld>
            <a:endParaRPr lang="en-US"/>
          </a:p>
        </p:txBody>
      </p:sp>
    </p:spTree>
    <p:extLst>
      <p:ext uri="{BB962C8B-B14F-4D97-AF65-F5344CB8AC3E}">
        <p14:creationId xmlns:p14="http://schemas.microsoft.com/office/powerpoint/2010/main" val="102789114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tiff"/></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mailto:joseph.nelson2012@gmail.com" TargetMode="External"/><Relationship Id="rId5" Type="http://schemas.openxmlformats.org/officeDocument/2006/relationships/hyperlink" Target="mailto:bcarothers19@gmail.com"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r"/>
            <a:r>
              <a:rPr lang="en-US" dirty="0" smtClean="0">
                <a:latin typeface="Helvetica" charset="0"/>
                <a:ea typeface="Helvetica" charset="0"/>
                <a:cs typeface="Helvetica" charset="0"/>
              </a:rPr>
              <a:t>The Defenseman’s Paradox</a:t>
            </a:r>
            <a:endParaRPr lang="en-US" dirty="0">
              <a:latin typeface="Helvetica" charset="0"/>
              <a:ea typeface="Helvetica" charset="0"/>
              <a:cs typeface="Helvetica" charset="0"/>
            </a:endParaRPr>
          </a:p>
        </p:txBody>
      </p:sp>
      <p:sp>
        <p:nvSpPr>
          <p:cNvPr id="3" name="Subtitle 2"/>
          <p:cNvSpPr>
            <a:spLocks noGrp="1"/>
          </p:cNvSpPr>
          <p:nvPr>
            <p:ph type="subTitle" idx="1"/>
          </p:nvPr>
        </p:nvSpPr>
        <p:spPr>
          <a:xfrm>
            <a:off x="1524000" y="3602037"/>
            <a:ext cx="9144000" cy="1028019"/>
          </a:xfrm>
        </p:spPr>
        <p:txBody>
          <a:bodyPr>
            <a:normAutofit/>
          </a:bodyPr>
          <a:lstStyle/>
          <a:p>
            <a:pPr algn="r"/>
            <a:r>
              <a:rPr lang="en-US" sz="2800" dirty="0" smtClean="0">
                <a:latin typeface="Helvetica" charset="0"/>
                <a:ea typeface="Helvetica" charset="0"/>
                <a:cs typeface="Helvetica" charset="0"/>
              </a:rPr>
              <a:t>Joseph Nelson, Brian Carothers</a:t>
            </a:r>
          </a:p>
          <a:p>
            <a:pPr algn="r"/>
            <a:r>
              <a:rPr lang="en-US" sz="2800" dirty="0" err="1" smtClean="0">
                <a:latin typeface="Helvetica" charset="0"/>
                <a:ea typeface="Helvetica" charset="0"/>
                <a:cs typeface="Helvetica" charset="0"/>
              </a:rPr>
              <a:t>DekeGeek</a:t>
            </a:r>
            <a:endParaRPr lang="en-US" sz="2800"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29031" y="1439409"/>
            <a:ext cx="3949700" cy="3238500"/>
          </a:xfrm>
          <a:prstGeom prst="rect">
            <a:avLst/>
          </a:prstGeom>
        </p:spPr>
      </p:pic>
      <p:sp>
        <p:nvSpPr>
          <p:cNvPr id="8" name="Subtitle 2"/>
          <p:cNvSpPr txBox="1">
            <a:spLocks/>
          </p:cNvSpPr>
          <p:nvPr/>
        </p:nvSpPr>
        <p:spPr>
          <a:xfrm>
            <a:off x="1393371" y="4809319"/>
            <a:ext cx="9144000" cy="65438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sz="2800" dirty="0" smtClean="0">
                <a:latin typeface="Helvetica" charset="0"/>
                <a:ea typeface="Helvetica" charset="0"/>
                <a:cs typeface="Helvetica" charset="0"/>
              </a:rPr>
              <a:t>Boston Hockey Analytics Conference 2016 </a:t>
            </a:r>
          </a:p>
        </p:txBody>
      </p:sp>
      <p:pic>
        <p:nvPicPr>
          <p:cNvPr id="9" name="Picture 8"/>
          <p:cNvPicPr>
            <a:picLocks noChangeAspect="1"/>
          </p:cNvPicPr>
          <p:nvPr/>
        </p:nvPicPr>
        <p:blipFill>
          <a:blip r:embed="rId2"/>
          <a:stretch>
            <a:fillRect/>
          </a:stretch>
        </p:blipFill>
        <p:spPr>
          <a:xfrm>
            <a:off x="11437257" y="6331177"/>
            <a:ext cx="624816" cy="512309"/>
          </a:xfrm>
          <a:prstGeom prst="rect">
            <a:avLst/>
          </a:prstGeom>
        </p:spPr>
      </p:pic>
      <p:sp>
        <p:nvSpPr>
          <p:cNvPr id="10" name="TextBox 9"/>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245394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946555"/>
            <a:ext cx="10642600" cy="2944760"/>
          </a:xfrm>
        </p:spPr>
        <p:txBody>
          <a:bodyPr>
            <a:normAutofit/>
          </a:bodyPr>
          <a:lstStyle/>
          <a:p>
            <a:r>
              <a:rPr lang="en-US" b="1" dirty="0" smtClean="0">
                <a:latin typeface="Helvetica" charset="0"/>
                <a:ea typeface="Helvetica" charset="0"/>
                <a:cs typeface="Helvetica" charset="0"/>
              </a:rPr>
              <a:t>Traditional: </a:t>
            </a:r>
            <a:r>
              <a:rPr lang="en-US" dirty="0" smtClean="0">
                <a:latin typeface="Helvetica" charset="0"/>
                <a:ea typeface="Helvetica" charset="0"/>
                <a:cs typeface="Helvetica" charset="0"/>
              </a:rPr>
              <a:t>Maximize blocked shots and hits</a:t>
            </a:r>
          </a:p>
          <a:p>
            <a:endParaRPr lang="en-US" b="1" dirty="0" smtClean="0">
              <a:latin typeface="Helvetica" charset="0"/>
              <a:ea typeface="Helvetica" charset="0"/>
              <a:cs typeface="Helvetica" charset="0"/>
            </a:endParaRPr>
          </a:p>
          <a:p>
            <a:r>
              <a:rPr lang="en-US" b="1" dirty="0" smtClean="0">
                <a:latin typeface="Helvetica" charset="0"/>
                <a:ea typeface="Helvetica" charset="0"/>
                <a:cs typeface="Helvetica" charset="0"/>
              </a:rPr>
              <a:t>Possession: </a:t>
            </a:r>
            <a:r>
              <a:rPr lang="en-US" dirty="0" smtClean="0">
                <a:latin typeface="Helvetica" charset="0"/>
                <a:ea typeface="Helvetica" charset="0"/>
                <a:cs typeface="Helvetica" charset="0"/>
              </a:rPr>
              <a:t>Minimize blocked shots and hits</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Evidence: </a:t>
            </a:r>
            <a:r>
              <a:rPr lang="en-US" dirty="0" smtClean="0">
                <a:latin typeface="Helvetica" charset="0"/>
                <a:ea typeface="Helvetica" charset="0"/>
                <a:cs typeface="Helvetica" charset="0"/>
              </a:rPr>
              <a:t>There is an optimal number of blocked shots and hits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63496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3200627"/>
          </a:xfrm>
        </p:spPr>
        <p:txBody>
          <a:bodyPr>
            <a:normAutofit/>
          </a:bodyPr>
          <a:lstStyle/>
          <a:p>
            <a:r>
              <a:rPr lang="en-US" dirty="0" smtClean="0">
                <a:latin typeface="Helvetica" charset="0"/>
                <a:ea typeface="Helvetica" charset="0"/>
                <a:cs typeface="Helvetica" charset="0"/>
              </a:rPr>
              <a:t>Blocked shots and hits are neither inherently good or inherently bad. They are context specific.</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Certain types of blocked shots are desirable. Others are undesirable.</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926226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Blocked shots that are not the result of you forfeiting possession are good. You are performing effective defensive play that did not arise because of your own error in requiring that defensive play.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Blocked shots that ARE the result of you forfeiting possession are bad. If you performed defensive play because you caused the need for that very defensive play, you are responsible for the error.</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865958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You made a blocked shot or hit that was not within 5 seconds of your own giveaway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You made a blocked shot or hit that was within 5 seconds of your own giveaway</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581519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690687"/>
            <a:ext cx="3606800" cy="4728357"/>
          </a:xfrm>
        </p:spPr>
        <p:txBody>
          <a:bodyPr>
            <a:normAutofit/>
          </a:bodyPr>
          <a:lstStyle/>
          <a:p>
            <a:r>
              <a:rPr lang="en-US" dirty="0" smtClean="0">
                <a:latin typeface="Helvetica" charset="0"/>
                <a:ea typeface="Helvetica" charset="0"/>
                <a:cs typeface="Helvetica" charset="0"/>
              </a:rPr>
              <a:t>Fenwick vs bad blocked shots demonstrates strong players despite their errors.</a:t>
            </a:r>
          </a:p>
          <a:p>
            <a:r>
              <a:rPr lang="en-US" dirty="0" smtClean="0">
                <a:latin typeface="Helvetica" charset="0"/>
                <a:ea typeface="Helvetica" charset="0"/>
                <a:cs typeface="Helvetica" charset="0"/>
              </a:rPr>
              <a:t>This causes a follow-up question: what defensive players are most often making up for their mistakes?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42657" y="1417376"/>
            <a:ext cx="8113486" cy="4913801"/>
          </a:xfrm>
          <a:prstGeom prst="rect">
            <a:avLst/>
          </a:prstGeom>
        </p:spPr>
      </p:pic>
    </p:spTree>
    <p:extLst>
      <p:ext uri="{BB962C8B-B14F-4D97-AF65-F5344CB8AC3E}">
        <p14:creationId xmlns:p14="http://schemas.microsoft.com/office/powerpoint/2010/main" val="47176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If we investigate giveaways vs bad blocks, we are asking ourselves: when a player has a giveaway, how often do they immediately have a “bad” block or hit immediately </a:t>
            </a:r>
            <a:r>
              <a:rPr lang="en-US" smtClean="0">
                <a:latin typeface="Helvetica" charset="0"/>
                <a:ea typeface="Helvetica" charset="0"/>
                <a:cs typeface="Helvetica" charset="0"/>
              </a:rPr>
              <a:t>following that giveaway?</a:t>
            </a:r>
            <a:endParaRPr lang="en-US"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8" name="Picture 7"/>
          <p:cNvPicPr>
            <a:picLocks noChangeAspect="1"/>
          </p:cNvPicPr>
          <p:nvPr/>
        </p:nvPicPr>
        <p:blipFill>
          <a:blip r:embed="rId4"/>
          <a:stretch>
            <a:fillRect/>
          </a:stretch>
        </p:blipFill>
        <p:spPr>
          <a:xfrm>
            <a:off x="3842657" y="1446448"/>
            <a:ext cx="7974489" cy="4829620"/>
          </a:xfrm>
          <a:prstGeom prst="rect">
            <a:avLst/>
          </a:prstGeom>
        </p:spPr>
      </p:pic>
    </p:spTree>
    <p:extLst>
      <p:ext uri="{BB962C8B-B14F-4D97-AF65-F5344CB8AC3E}">
        <p14:creationId xmlns:p14="http://schemas.microsoft.com/office/powerpoint/2010/main" val="185295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By measuring our values in terms of deviation units (Z-scores) and plotting a line y=x, we can objectively say player below this red line make up for their mistakes more often than not, and those above this red line fail to do so.</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06722" y="1301781"/>
            <a:ext cx="7942943" cy="4907471"/>
          </a:xfrm>
          <a:prstGeom prst="rect">
            <a:avLst/>
          </a:prstGeom>
        </p:spPr>
      </p:pic>
    </p:spTree>
    <p:extLst>
      <p:ext uri="{BB962C8B-B14F-4D97-AF65-F5344CB8AC3E}">
        <p14:creationId xmlns:p14="http://schemas.microsoft.com/office/powerpoint/2010/main" val="831197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901371"/>
            <a:ext cx="11201400" cy="4218325"/>
          </a:xfrm>
        </p:spPr>
        <p:txBody>
          <a:bodyPr>
            <a:normAutofit/>
          </a:bodyPr>
          <a:lstStyle/>
          <a:p>
            <a:r>
              <a:rPr lang="en-US" b="1" dirty="0" smtClean="0">
                <a:latin typeface="Helvetica" charset="0"/>
                <a:ea typeface="Helvetica" charset="0"/>
                <a:cs typeface="Helvetica" charset="0"/>
              </a:rPr>
              <a:t>Recovery: </a:t>
            </a:r>
            <a:r>
              <a:rPr lang="en-US" dirty="0" smtClean="0">
                <a:latin typeface="Helvetica" charset="0"/>
                <a:ea typeface="Helvetica" charset="0"/>
                <a:cs typeface="Helvetica" charset="0"/>
              </a:rPr>
              <a:t>Of the times that a given defenseman was the cause of a giveaway, how often did they immediately (within five seconds) log a blocked shot or hit to attempt to make-up for this giveaway.</a:t>
            </a:r>
          </a:p>
          <a:p>
            <a:endParaRPr lang="en-US" b="1" dirty="0">
              <a:latin typeface="Helvetica" charset="0"/>
              <a:ea typeface="Helvetica" charset="0"/>
              <a:cs typeface="Helvetica" charset="0"/>
            </a:endParaRPr>
          </a:p>
          <a:p>
            <a:r>
              <a:rPr lang="en-US" dirty="0" smtClean="0">
                <a:latin typeface="Helvetica" charset="0"/>
                <a:ea typeface="Helvetica" charset="0"/>
                <a:cs typeface="Helvetica" charset="0"/>
              </a:rPr>
              <a:t>Mathematically, recovery = </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7" name="Content Placeholder 2"/>
          <p:cNvSpPr txBox="1">
            <a:spLocks/>
          </p:cNvSpPr>
          <p:nvPr/>
        </p:nvSpPr>
        <p:spPr>
          <a:xfrm>
            <a:off x="2280556" y="4412121"/>
            <a:ext cx="7112001" cy="18572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dirty="0" smtClean="0">
                <a:latin typeface="Helvetica" charset="0"/>
                <a:ea typeface="Helvetica" charset="0"/>
                <a:cs typeface="Helvetica" charset="0"/>
              </a:rPr>
              <a:t>(bad blocked shots + bad hits)</a:t>
            </a:r>
          </a:p>
          <a:p>
            <a:pPr marL="0" indent="0" algn="ctr">
              <a:buNone/>
            </a:pPr>
            <a:r>
              <a:rPr lang="en-US" dirty="0" smtClean="0">
                <a:latin typeface="Helvetica" charset="0"/>
                <a:ea typeface="Helvetica" charset="0"/>
                <a:cs typeface="Helvetica" charset="0"/>
              </a:rPr>
              <a:t>________________________________</a:t>
            </a:r>
          </a:p>
          <a:p>
            <a:pPr marL="0" indent="0" algn="ctr">
              <a:buNone/>
            </a:pPr>
            <a:r>
              <a:rPr lang="en-US" dirty="0" smtClean="0">
                <a:latin typeface="Helvetica" charset="0"/>
                <a:ea typeface="Helvetica" charset="0"/>
                <a:cs typeface="Helvetica" charset="0"/>
              </a:rPr>
              <a:t>giveaways</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895948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497113" y="1502002"/>
            <a:ext cx="3615868" cy="2779711"/>
          </a:xfrm>
        </p:spPr>
        <p:txBody>
          <a:bodyPr>
            <a:normAutofit/>
          </a:bodyPr>
          <a:lstStyle/>
          <a:p>
            <a:r>
              <a:rPr lang="en-US" dirty="0" smtClean="0">
                <a:latin typeface="Helvetica" charset="0"/>
                <a:ea typeface="Helvetica" charset="0"/>
                <a:cs typeface="Helvetica" charset="0"/>
              </a:rPr>
              <a:t>The average median recovery for defensemen in the 2015-2016 season is </a:t>
            </a:r>
            <a:r>
              <a:rPr lang="nb-NO" dirty="0" smtClean="0">
                <a:latin typeface="Helvetica" charset="0"/>
                <a:ea typeface="Helvetica" charset="0"/>
                <a:cs typeface="Helvetica" charset="0"/>
              </a:rPr>
              <a:t>0.027402</a:t>
            </a:r>
          </a:p>
          <a:p>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279398" y="3452811"/>
            <a:ext cx="3621013" cy="2715760"/>
          </a:xfrm>
          <a:prstGeom prst="rect">
            <a:avLst/>
          </a:prstGeom>
        </p:spPr>
      </p:pic>
      <p:pic>
        <p:nvPicPr>
          <p:cNvPr id="7" name="Picture 6"/>
          <p:cNvPicPr>
            <a:picLocks noChangeAspect="1"/>
          </p:cNvPicPr>
          <p:nvPr/>
        </p:nvPicPr>
        <p:blipFill>
          <a:blip r:embed="rId5"/>
          <a:stretch>
            <a:fillRect/>
          </a:stretch>
        </p:blipFill>
        <p:spPr>
          <a:xfrm>
            <a:off x="4032790" y="1502002"/>
            <a:ext cx="8159210" cy="4257563"/>
          </a:xfrm>
          <a:prstGeom prst="rect">
            <a:avLst/>
          </a:prstGeom>
        </p:spPr>
      </p:pic>
    </p:spTree>
    <p:extLst>
      <p:ext uri="{BB962C8B-B14F-4D97-AF65-F5344CB8AC3E}">
        <p14:creationId xmlns:p14="http://schemas.microsoft.com/office/powerpoint/2010/main" val="275955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690687"/>
            <a:ext cx="10515600" cy="4274683"/>
          </a:xfrm>
        </p:spPr>
        <p:txBody>
          <a:bodyPr>
            <a:normAutofit lnSpcReduction="10000"/>
          </a:bodyPr>
          <a:lstStyle/>
          <a:p>
            <a:r>
              <a:rPr lang="en-US" dirty="0" smtClean="0">
                <a:latin typeface="Helvetica" charset="0"/>
                <a:ea typeface="Helvetica" charset="0"/>
                <a:cs typeface="Helvetica" charset="0"/>
              </a:rPr>
              <a:t>Quantifying the exact point at which we experience the defenseman’s paradox: using polynomial interpolation, at what best fit do we experience the optimal number of blocked shots and hits</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Testing additional statistics versus recovery</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Investigate takeaways within five seconds of giveaways</a:t>
            </a:r>
          </a:p>
          <a:p>
            <a:endParaRPr lang="en-US" dirty="0" smtClean="0">
              <a:latin typeface="Helvetica" charset="0"/>
              <a:ea typeface="Helvetica" charset="0"/>
              <a:cs typeface="Helvetica" charset="0"/>
            </a:endParaRPr>
          </a:p>
          <a:p>
            <a:r>
              <a:rPr lang="en-US" dirty="0" smtClean="0">
                <a:latin typeface="Helvetica" charset="0"/>
                <a:ea typeface="Helvetica" charset="0"/>
                <a:cs typeface="Helvetica" charset="0"/>
              </a:rPr>
              <a:t>Testing against the 2016-2017 season</a:t>
            </a:r>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415599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Overview</a:t>
            </a:r>
            <a:endParaRPr lang="en-US" dirty="0">
              <a:latin typeface="Helvetica" charset="0"/>
              <a:ea typeface="Helvetica" charset="0"/>
              <a:cs typeface="Helvetica"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latin typeface="Helvetica" charset="0"/>
                <a:ea typeface="Helvetica" charset="0"/>
                <a:cs typeface="Helvetica" charset="0"/>
              </a:rPr>
              <a:t>The Problem Assessing Defensive Talent</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Hits and Blocked Shots: Good or Bad? (Neither)</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Recovery: A New Statistic</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908162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Contact Us – </a:t>
            </a:r>
            <a:r>
              <a:rPr lang="en-US" dirty="0" err="1" smtClean="0">
                <a:latin typeface="Helvetica" charset="0"/>
                <a:ea typeface="Helvetica" charset="0"/>
                <a:cs typeface="Helvetica" charset="0"/>
              </a:rPr>
              <a:t>DekeGeek</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6" name="Content Placeholder 5"/>
          <p:cNvSpPr>
            <a:spLocks noGrp="1"/>
          </p:cNvSpPr>
          <p:nvPr>
            <p:ph idx="1"/>
          </p:nvPr>
        </p:nvSpPr>
        <p:spPr>
          <a:xfrm>
            <a:off x="5907314" y="1926698"/>
            <a:ext cx="5446486" cy="3664301"/>
          </a:xfrm>
        </p:spPr>
        <p:txBody>
          <a:bodyPr/>
          <a:lstStyle/>
          <a:p>
            <a:r>
              <a:rPr lang="en-US" dirty="0" smtClean="0"/>
              <a:t>Joseph Nelson</a:t>
            </a:r>
            <a:endParaRPr lang="en-US" dirty="0"/>
          </a:p>
          <a:p>
            <a:r>
              <a:rPr lang="en-US" dirty="0" smtClean="0">
                <a:hlinkClick r:id="rId4"/>
              </a:rPr>
              <a:t>joseph.nelson2012@gmail.com</a:t>
            </a:r>
            <a:endParaRPr lang="en-US" dirty="0" smtClean="0"/>
          </a:p>
          <a:p>
            <a:r>
              <a:rPr lang="en-US" dirty="0" smtClean="0"/>
              <a:t>@</a:t>
            </a:r>
            <a:r>
              <a:rPr lang="en-US" dirty="0" err="1" smtClean="0"/>
              <a:t>josephofiowa</a:t>
            </a:r>
            <a:endParaRPr lang="en-US" dirty="0" smtClean="0"/>
          </a:p>
          <a:p>
            <a:endParaRPr lang="en-US" dirty="0"/>
          </a:p>
          <a:p>
            <a:r>
              <a:rPr lang="en-US" dirty="0" smtClean="0"/>
              <a:t>Brian Carothers</a:t>
            </a:r>
          </a:p>
          <a:p>
            <a:r>
              <a:rPr lang="en-US" dirty="0" smtClean="0">
                <a:hlinkClick r:id="rId5"/>
              </a:rPr>
              <a:t>bcarothers19@gmail.com</a:t>
            </a:r>
            <a:endParaRPr lang="en-US" dirty="0" smtClean="0"/>
          </a:p>
          <a:p>
            <a:endParaRPr lang="en-US" dirty="0"/>
          </a:p>
        </p:txBody>
      </p:sp>
      <p:pic>
        <p:nvPicPr>
          <p:cNvPr id="7" name="Picture 6"/>
          <p:cNvPicPr>
            <a:picLocks noChangeAspect="1"/>
          </p:cNvPicPr>
          <p:nvPr/>
        </p:nvPicPr>
        <p:blipFill>
          <a:blip r:embed="rId3"/>
          <a:stretch>
            <a:fillRect/>
          </a:stretch>
        </p:blipFill>
        <p:spPr>
          <a:xfrm>
            <a:off x="1216952" y="1926698"/>
            <a:ext cx="3949700" cy="3238500"/>
          </a:xfrm>
          <a:prstGeom prst="rect">
            <a:avLst/>
          </a:prstGeom>
        </p:spPr>
      </p:pic>
    </p:spTree>
    <p:extLst>
      <p:ext uri="{BB962C8B-B14F-4D97-AF65-F5344CB8AC3E}">
        <p14:creationId xmlns:p14="http://schemas.microsoft.com/office/powerpoint/2010/main" val="1127543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Traditionally, defensemen were measured by their ability to maximize hits and blocked shots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graphicFrame>
        <p:nvGraphicFramePr>
          <p:cNvPr id="6" name="Table 5"/>
          <p:cNvGraphicFramePr>
            <a:graphicFrameLocks noGrp="1"/>
          </p:cNvGraphicFramePr>
          <p:nvPr>
            <p:extLst>
              <p:ext uri="{D42A27DB-BD31-4B8C-83A1-F6EECF244321}">
                <p14:modId xmlns:p14="http://schemas.microsoft.com/office/powerpoint/2010/main" val="601954790"/>
              </p:ext>
            </p:extLst>
          </p:nvPr>
        </p:nvGraphicFramePr>
        <p:xfrm>
          <a:off x="6692238" y="2963184"/>
          <a:ext cx="4435023" cy="3175000"/>
        </p:xfrm>
        <a:graphic>
          <a:graphicData uri="http://schemas.openxmlformats.org/drawingml/2006/table">
            <a:tbl>
              <a:tblPr>
                <a:tableStyleId>{5C22544A-7EE6-4342-B048-85BDC9FD1C3A}</a:tableStyleId>
              </a:tblPr>
              <a:tblGrid>
                <a:gridCol w="4435023"/>
              </a:tblGrid>
              <a:tr h="203200">
                <a:tc>
                  <a:txBody>
                    <a:bodyPr/>
                    <a:lstStyle/>
                    <a:p>
                      <a:pPr algn="ctr" fontAlgn="b"/>
                      <a:r>
                        <a:rPr lang="en-US" sz="2000" u="none" strike="noStrike" dirty="0">
                          <a:effectLst/>
                        </a:rPr>
                        <a:t>FRANCOIS BEAUCHEMIN</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KRIS RUSSELL</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KARL ALZNER</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DAN GIRARDI</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KARLSSON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MARK GIORDANO</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ALEC MARTINEZ</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TREVOR VAN RIEMSDYK</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58612928"/>
              </p:ext>
            </p:extLst>
          </p:nvPr>
        </p:nvGraphicFramePr>
        <p:xfrm>
          <a:off x="838200" y="3003943"/>
          <a:ext cx="4435023" cy="3175000"/>
        </p:xfrm>
        <a:graphic>
          <a:graphicData uri="http://schemas.openxmlformats.org/drawingml/2006/table">
            <a:tbl>
              <a:tblPr>
                <a:tableStyleId>{5C22544A-7EE6-4342-B048-85BDC9FD1C3A}</a:tableStyleId>
              </a:tblPr>
              <a:tblGrid>
                <a:gridCol w="4435023"/>
              </a:tblGrid>
              <a:tr h="317500">
                <a:tc>
                  <a:txBody>
                    <a:bodyPr/>
                    <a:lstStyle/>
                    <a:p>
                      <a:pPr algn="ctr" fontAlgn="b"/>
                      <a:r>
                        <a:rPr lang="en-US" sz="2000" u="none" strike="noStrike" dirty="0">
                          <a:effectLst/>
                        </a:rPr>
                        <a:t>RADKO GUDAS</a:t>
                      </a:r>
                      <a:endParaRPr lang="en-US" sz="2000" b="0" i="0" u="none" strike="noStrike" dirty="0">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NICK HOLDEN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BRAYDEN MCNABB</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DUSTIN BYFUGLIEN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
        <p:nvSpPr>
          <p:cNvPr id="8" name="Rectangle 7"/>
          <p:cNvSpPr/>
          <p:nvPr/>
        </p:nvSpPr>
        <p:spPr>
          <a:xfrm>
            <a:off x="1659335" y="2563074"/>
            <a:ext cx="2877711" cy="400110"/>
          </a:xfrm>
          <a:prstGeom prst="rect">
            <a:avLst/>
          </a:prstGeom>
        </p:spPr>
        <p:txBody>
          <a:bodyPr wrap="none">
            <a:spAutoFit/>
          </a:bodyPr>
          <a:lstStyle/>
          <a:p>
            <a:r>
              <a:rPr lang="en-US" sz="2000" b="1" dirty="0" smtClean="0">
                <a:latin typeface="Helvetica" charset="0"/>
                <a:ea typeface="Helvetica" charset="0"/>
                <a:cs typeface="Helvetica" charset="0"/>
              </a:rPr>
              <a:t>2015-2016 Hit Leaders</a:t>
            </a:r>
            <a:endParaRPr lang="en-US" sz="2000" b="1" dirty="0"/>
          </a:p>
        </p:txBody>
      </p:sp>
      <p:sp>
        <p:nvSpPr>
          <p:cNvPr id="9" name="Rectangle 8"/>
          <p:cNvSpPr/>
          <p:nvPr/>
        </p:nvSpPr>
        <p:spPr>
          <a:xfrm>
            <a:off x="6821677" y="2563074"/>
            <a:ext cx="4176143" cy="400110"/>
          </a:xfrm>
          <a:prstGeom prst="rect">
            <a:avLst/>
          </a:prstGeom>
        </p:spPr>
        <p:txBody>
          <a:bodyPr wrap="none">
            <a:spAutoFit/>
          </a:bodyPr>
          <a:lstStyle/>
          <a:p>
            <a:r>
              <a:rPr lang="en-US" sz="2000" b="1" dirty="0" smtClean="0">
                <a:latin typeface="Helvetica" charset="0"/>
                <a:ea typeface="Helvetica" charset="0"/>
                <a:cs typeface="Helvetica" charset="0"/>
              </a:rPr>
              <a:t>2015-2016 Blocked Shot Leaders</a:t>
            </a:r>
            <a:endParaRPr lang="en-US" sz="2000" b="1" dirty="0"/>
          </a:p>
        </p:txBody>
      </p:sp>
    </p:spTree>
    <p:extLst>
      <p:ext uri="{BB962C8B-B14F-4D97-AF65-F5344CB8AC3E}">
        <p14:creationId xmlns:p14="http://schemas.microsoft.com/office/powerpoint/2010/main" val="18647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When we control per sixty minutes and maximize hits and blocked shots, we see nearly identical results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1481400" y="2569884"/>
            <a:ext cx="3233578" cy="400110"/>
          </a:xfrm>
          <a:prstGeom prst="rect">
            <a:avLst/>
          </a:prstGeom>
        </p:spPr>
        <p:txBody>
          <a:bodyPr wrap="none">
            <a:spAutoFit/>
          </a:bodyPr>
          <a:lstStyle/>
          <a:p>
            <a:r>
              <a:rPr lang="en-US" sz="2000" b="1" dirty="0" smtClean="0">
                <a:latin typeface="Helvetica" charset="0"/>
                <a:ea typeface="Helvetica" charset="0"/>
                <a:cs typeface="Helvetica" charset="0"/>
              </a:rPr>
              <a:t>2015-2016 </a:t>
            </a:r>
            <a:r>
              <a:rPr lang="en-US" sz="2000" b="1" smtClean="0">
                <a:latin typeface="Helvetica" charset="0"/>
                <a:ea typeface="Helvetica" charset="0"/>
                <a:cs typeface="Helvetica" charset="0"/>
              </a:rPr>
              <a:t>Hit Leaders/60</a:t>
            </a:r>
            <a:endParaRPr lang="en-US" sz="2000" b="1" dirty="0"/>
          </a:p>
        </p:txBody>
      </p:sp>
      <p:sp>
        <p:nvSpPr>
          <p:cNvPr id="9" name="Rectangle 8"/>
          <p:cNvSpPr/>
          <p:nvPr/>
        </p:nvSpPr>
        <p:spPr>
          <a:xfrm>
            <a:off x="6643742" y="2569884"/>
            <a:ext cx="4532010" cy="400110"/>
          </a:xfrm>
          <a:prstGeom prst="rect">
            <a:avLst/>
          </a:prstGeom>
        </p:spPr>
        <p:txBody>
          <a:bodyPr wrap="none">
            <a:spAutoFit/>
          </a:bodyPr>
          <a:lstStyle/>
          <a:p>
            <a:r>
              <a:rPr lang="en-US" sz="2000" b="1" dirty="0" smtClean="0">
                <a:latin typeface="Helvetica" charset="0"/>
                <a:ea typeface="Helvetica" charset="0"/>
                <a:cs typeface="Helvetica" charset="0"/>
              </a:rPr>
              <a:t>2015-2016 Blocked </a:t>
            </a:r>
            <a:r>
              <a:rPr lang="en-US" sz="2000" b="1" smtClean="0">
                <a:latin typeface="Helvetica" charset="0"/>
                <a:ea typeface="Helvetica" charset="0"/>
                <a:cs typeface="Helvetica" charset="0"/>
              </a:rPr>
              <a:t>Shot Leaders/60</a:t>
            </a:r>
            <a:endParaRPr lang="en-US" sz="2000" b="1" dirty="0"/>
          </a:p>
        </p:txBody>
      </p:sp>
      <p:graphicFrame>
        <p:nvGraphicFramePr>
          <p:cNvPr id="10" name="Table 9"/>
          <p:cNvGraphicFramePr>
            <a:graphicFrameLocks noGrp="1"/>
          </p:cNvGraphicFramePr>
          <p:nvPr>
            <p:extLst>
              <p:ext uri="{D42A27DB-BD31-4B8C-83A1-F6EECF244321}">
                <p14:modId xmlns:p14="http://schemas.microsoft.com/office/powerpoint/2010/main" val="1702763770"/>
              </p:ext>
            </p:extLst>
          </p:nvPr>
        </p:nvGraphicFramePr>
        <p:xfrm>
          <a:off x="6692235" y="3004977"/>
          <a:ext cx="4435025" cy="3175000"/>
        </p:xfrm>
        <a:graphic>
          <a:graphicData uri="http://schemas.openxmlformats.org/drawingml/2006/table">
            <a:tbl>
              <a:tblPr>
                <a:tableStyleId>{5C22544A-7EE6-4342-B048-85BDC9FD1C3A}</a:tableStyleId>
              </a:tblPr>
              <a:tblGrid>
                <a:gridCol w="4435025"/>
              </a:tblGrid>
              <a:tr h="315510">
                <a:tc>
                  <a:txBody>
                    <a:bodyPr/>
                    <a:lstStyle/>
                    <a:p>
                      <a:pPr algn="ctr" fontAlgn="b"/>
                      <a:r>
                        <a:rPr lang="en-US" sz="2000" u="none" strike="noStrike">
                          <a:effectLst/>
                        </a:rPr>
                        <a:t>KRIS RUSSELL</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BROOKS ORPIK</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LADISLAV SMID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ANTHONY BITETTO</a:t>
                      </a:r>
                      <a:endParaRPr lang="en-US" sz="2000" b="0" i="0" u="none" strike="noStrike" dirty="0">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ANDREW MACDONALD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DAN GIRARDI</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FRANCOIS BEAUCHEMIN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NICK SCHULTZ</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71751504"/>
              </p:ext>
            </p:extLst>
          </p:nvPr>
        </p:nvGraphicFramePr>
        <p:xfrm>
          <a:off x="880677" y="3007247"/>
          <a:ext cx="4435025" cy="3175000"/>
        </p:xfrm>
        <a:graphic>
          <a:graphicData uri="http://schemas.openxmlformats.org/drawingml/2006/table">
            <a:tbl>
              <a:tblPr>
                <a:tableStyleId>{5C22544A-7EE6-4342-B048-85BDC9FD1C3A}</a:tableStyleId>
              </a:tblPr>
              <a:tblGrid>
                <a:gridCol w="4435025"/>
              </a:tblGrid>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RADKO GUDAS</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DYLAN MCILRATH</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JARED COWEN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ANTHONY BITETTO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ROBERT BORTUZZO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1468120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Advanced analytics have pushed us to consider possession-based metrics, which are a substantial improvement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3951388" y="2639127"/>
            <a:ext cx="3547766" cy="400110"/>
          </a:xfrm>
          <a:prstGeom prst="rect">
            <a:avLst/>
          </a:prstGeom>
        </p:spPr>
        <p:txBody>
          <a:bodyPr wrap="none">
            <a:spAutoFit/>
          </a:bodyPr>
          <a:lstStyle/>
          <a:p>
            <a:r>
              <a:rPr lang="en-US" sz="2000" b="1" smtClean="0">
                <a:latin typeface="Helvetica" charset="0"/>
                <a:ea typeface="Helvetica" charset="0"/>
                <a:cs typeface="Helvetica" charset="0"/>
              </a:rPr>
              <a:t>2015-2016 Fenwick Leaders</a:t>
            </a:r>
            <a:endParaRPr lang="en-US" sz="2000" b="1" dirty="0"/>
          </a:p>
        </p:txBody>
      </p:sp>
      <p:graphicFrame>
        <p:nvGraphicFramePr>
          <p:cNvPr id="6" name="Table 5"/>
          <p:cNvGraphicFramePr>
            <a:graphicFrameLocks noGrp="1"/>
          </p:cNvGraphicFramePr>
          <p:nvPr>
            <p:extLst>
              <p:ext uri="{D42A27DB-BD31-4B8C-83A1-F6EECF244321}">
                <p14:modId xmlns:p14="http://schemas.microsoft.com/office/powerpoint/2010/main" val="642655816"/>
              </p:ext>
            </p:extLst>
          </p:nvPr>
        </p:nvGraphicFramePr>
        <p:xfrm>
          <a:off x="3507759" y="3119396"/>
          <a:ext cx="4435025" cy="3175000"/>
        </p:xfrm>
        <a:graphic>
          <a:graphicData uri="http://schemas.openxmlformats.org/drawingml/2006/table">
            <a:tbl>
              <a:tblPr>
                <a:tableStyleId>{5C22544A-7EE6-4342-B048-85BDC9FD1C3A}</a:tableStyleId>
              </a:tblPr>
              <a:tblGrid>
                <a:gridCol w="4435025"/>
              </a:tblGrid>
              <a:tr h="312052">
                <a:tc>
                  <a:txBody>
                    <a:bodyPr/>
                    <a:lstStyle/>
                    <a:p>
                      <a:pPr algn="ctr" fontAlgn="b"/>
                      <a:r>
                        <a:rPr lang="en-US" sz="2000" u="none" strike="noStrike" dirty="0">
                          <a:effectLst/>
                        </a:rPr>
                        <a:t>DREW DOUGHTY</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BRAYDEN MCNABB</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HAMPUS LINDHOLM</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VICTOR HEDMAN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JOSH MANSON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COLTON PARAYKO</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BARRET JACKMAN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KRIS LETANG</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ANTON STRALMAN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88808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However, when we regress Fenwick against hits, we see a clear upward deviation in the trend. Hits should not be absolutely minimized to maximize performance.</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499427" y="1370920"/>
            <a:ext cx="6633029" cy="4974771"/>
          </a:xfrm>
          <a:prstGeom prst="rect">
            <a:avLst/>
          </a:prstGeom>
        </p:spPr>
      </p:pic>
    </p:spTree>
    <p:extLst>
      <p:ext uri="{BB962C8B-B14F-4D97-AF65-F5344CB8AC3E}">
        <p14:creationId xmlns:p14="http://schemas.microsoft.com/office/powerpoint/2010/main" val="216110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Even individually strong defensemen average nearly 3.5 hits per sixty minutes of play, not zero hits per sixty minutes.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470399" y="1516518"/>
            <a:ext cx="7360008" cy="4457470"/>
          </a:xfrm>
          <a:prstGeom prst="rect">
            <a:avLst/>
          </a:prstGeom>
        </p:spPr>
      </p:pic>
    </p:spTree>
    <p:extLst>
      <p:ext uri="{BB962C8B-B14F-4D97-AF65-F5344CB8AC3E}">
        <p14:creationId xmlns:p14="http://schemas.microsoft.com/office/powerpoint/2010/main" val="1794516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858986" cy="4216625"/>
          </a:xfrm>
        </p:spPr>
        <p:txBody>
          <a:bodyPr>
            <a:normAutofit/>
          </a:bodyPr>
          <a:lstStyle/>
          <a:p>
            <a:r>
              <a:rPr lang="en-US" dirty="0" smtClean="0">
                <a:latin typeface="Helvetica" charset="0"/>
                <a:ea typeface="Helvetica" charset="0"/>
                <a:cs typeface="Helvetica" charset="0"/>
              </a:rPr>
              <a:t>Likewise, regression Fenwick on blocked shots demonstrates an upward bend before ultimately decreasing. Minimizing blocked shots alone is not correct.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780643" y="1401309"/>
            <a:ext cx="6573157" cy="4929868"/>
          </a:xfrm>
          <a:prstGeom prst="rect">
            <a:avLst/>
          </a:prstGeom>
        </p:spPr>
      </p:pic>
    </p:spTree>
    <p:extLst>
      <p:ext uri="{BB962C8B-B14F-4D97-AF65-F5344CB8AC3E}">
        <p14:creationId xmlns:p14="http://schemas.microsoft.com/office/powerpoint/2010/main" val="2062310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560060"/>
            <a:ext cx="3497943" cy="4216625"/>
          </a:xfrm>
        </p:spPr>
        <p:txBody>
          <a:bodyPr>
            <a:normAutofit/>
          </a:bodyPr>
          <a:lstStyle/>
          <a:p>
            <a:r>
              <a:rPr lang="en-US" dirty="0" smtClean="0">
                <a:latin typeface="Helvetica" charset="0"/>
                <a:ea typeface="Helvetica" charset="0"/>
                <a:cs typeface="Helvetica" charset="0"/>
              </a:rPr>
              <a:t>Again, individually strong defensemen produce roughly 3.5 blocked shots per sixty minutes of playing time, a non-zero amount.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509053" y="1389455"/>
            <a:ext cx="7450444" cy="4512241"/>
          </a:xfrm>
          <a:prstGeom prst="rect">
            <a:avLst/>
          </a:prstGeom>
        </p:spPr>
      </p:pic>
    </p:spTree>
    <p:extLst>
      <p:ext uri="{BB962C8B-B14F-4D97-AF65-F5344CB8AC3E}">
        <p14:creationId xmlns:p14="http://schemas.microsoft.com/office/powerpoint/2010/main" val="151282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312</TotalTime>
  <Words>1077</Words>
  <Application>Microsoft Macintosh PowerPoint</Application>
  <PresentationFormat>Widescreen</PresentationFormat>
  <Paragraphs>183</Paragraphs>
  <Slides>20</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Helvetica</vt:lpstr>
      <vt:lpstr>Arial</vt:lpstr>
      <vt:lpstr>Office Theme</vt:lpstr>
      <vt:lpstr>The Defenseman’s Paradox</vt:lpstr>
      <vt:lpstr>Overview</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Hits and Blocked Shots: Good or Bad?</vt:lpstr>
      <vt:lpstr>Hits and Blocked Shots: Good or Bad?</vt:lpstr>
      <vt:lpstr>Hits and Blocked Shots: Good or Bad?</vt:lpstr>
      <vt:lpstr>Hits and Blocked Shots: Good or Bad?</vt:lpstr>
      <vt:lpstr>Hits and Blocked Shots: Good or Bad?</vt:lpstr>
      <vt:lpstr>Hits and Blocked Shots: Good or Bad?</vt:lpstr>
      <vt:lpstr>Recovery: A New Statistic</vt:lpstr>
      <vt:lpstr>Recovery: A New Statistic</vt:lpstr>
      <vt:lpstr>Next Steps</vt:lpstr>
      <vt:lpstr>Contact Us – DekeGeek</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Defenseman’s Paradox</dc:title>
  <dc:creator>Joseph Nelson</dc:creator>
  <cp:lastModifiedBy>Joseph Nelson</cp:lastModifiedBy>
  <cp:revision>31</cp:revision>
  <cp:lastPrinted>2016-10-01T07:02:45Z</cp:lastPrinted>
  <dcterms:created xsi:type="dcterms:W3CDTF">2016-10-01T01:54:01Z</dcterms:created>
  <dcterms:modified xsi:type="dcterms:W3CDTF">2016-10-01T07:06:28Z</dcterms:modified>
</cp:coreProperties>
</file>

<file path=docProps/thumbnail.jpeg>
</file>